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82" r:id="rId4"/>
    <p:sldId id="272" r:id="rId5"/>
    <p:sldId id="325" r:id="rId6"/>
    <p:sldId id="331" r:id="rId7"/>
    <p:sldId id="332" r:id="rId8"/>
    <p:sldId id="333" r:id="rId9"/>
    <p:sldId id="334" r:id="rId10"/>
    <p:sldId id="335" r:id="rId11"/>
    <p:sldId id="379" r:id="rId12"/>
    <p:sldId id="340" r:id="rId13"/>
    <p:sldId id="341" r:id="rId14"/>
    <p:sldId id="342" r:id="rId15"/>
    <p:sldId id="343" r:id="rId16"/>
    <p:sldId id="344" r:id="rId17"/>
    <p:sldId id="345" r:id="rId18"/>
    <p:sldId id="359" r:id="rId19"/>
    <p:sldId id="370" r:id="rId20"/>
    <p:sldId id="372" r:id="rId21"/>
    <p:sldId id="381" r:id="rId22"/>
    <p:sldId id="373" r:id="rId23"/>
    <p:sldId id="374" r:id="rId24"/>
    <p:sldId id="375" r:id="rId25"/>
    <p:sldId id="376" r:id="rId26"/>
    <p:sldId id="377" r:id="rId27"/>
    <p:sldId id="378" r:id="rId28"/>
    <p:sldId id="382" r:id="rId29"/>
    <p:sldId id="326" r:id="rId30"/>
    <p:sldId id="346" r:id="rId31"/>
    <p:sldId id="347" r:id="rId32"/>
    <p:sldId id="327" r:id="rId33"/>
    <p:sldId id="350" r:id="rId34"/>
    <p:sldId id="348" r:id="rId35"/>
    <p:sldId id="351" r:id="rId36"/>
    <p:sldId id="352" r:id="rId37"/>
    <p:sldId id="353" r:id="rId38"/>
    <p:sldId id="328" r:id="rId39"/>
    <p:sldId id="354" r:id="rId40"/>
    <p:sldId id="355" r:id="rId41"/>
    <p:sldId id="356" r:id="rId42"/>
    <p:sldId id="357" r:id="rId43"/>
    <p:sldId id="358" r:id="rId44"/>
    <p:sldId id="360" r:id="rId45"/>
    <p:sldId id="329" r:id="rId46"/>
    <p:sldId id="361" r:id="rId47"/>
    <p:sldId id="339" r:id="rId48"/>
    <p:sldId id="368" r:id="rId49"/>
    <p:sldId id="362" r:id="rId50"/>
    <p:sldId id="363" r:id="rId51"/>
    <p:sldId id="364" r:id="rId52"/>
    <p:sldId id="365" r:id="rId53"/>
    <p:sldId id="366" r:id="rId54"/>
    <p:sldId id="386" r:id="rId55"/>
    <p:sldId id="367" r:id="rId56"/>
    <p:sldId id="369" r:id="rId57"/>
    <p:sldId id="387" r:id="rId58"/>
    <p:sldId id="383" r:id="rId59"/>
    <p:sldId id="385" r:id="rId60"/>
    <p:sldId id="268" r:id="rId61"/>
  </p:sldIdLst>
  <p:sldSz cx="18288000" cy="10287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나눔고딕" panose="020D0604000000000000" pitchFamily="50" charset="-127"/>
      <p:regular r:id="rId68"/>
      <p:bold r:id="rId69"/>
    </p:embeddedFont>
    <p:embeddedFont>
      <p:font typeface="나눔고딕" panose="020D0604000000000000" pitchFamily="50" charset="-127"/>
      <p:regular r:id="rId68"/>
      <p:bold r:id="rId69"/>
    </p:embeddedFont>
    <p:embeddedFont>
      <p:font typeface="나눔고딕 ExtraBold" panose="020D0904000000000000" pitchFamily="50" charset="-127"/>
      <p:bold r:id="rId70"/>
    </p:embeddedFont>
    <p:embeddedFont>
      <p:font typeface="나눔스퀘어 Bold" panose="020B0600000101010101" pitchFamily="50" charset="-127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  <a:srgbClr val="1FD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 autoAdjust="0"/>
    <p:restoredTop sz="94626" autoAdjust="0"/>
  </p:normalViewPr>
  <p:slideViewPr>
    <p:cSldViewPr>
      <p:cViewPr varScale="1">
        <p:scale>
          <a:sx n="72" d="100"/>
          <a:sy n="72" d="100"/>
        </p:scale>
        <p:origin x="63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82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BC55E-3740-4342-98C1-335A6522CC78}" type="datetimeFigureOut">
              <a:rPr kumimoji="1" lang="ko-Kore-KR" altLang="en-US" smtClean="0"/>
              <a:t>06/05/2023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D5258-4282-2B48-9DB8-C7EFA5ECDBB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058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03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899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206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77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810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D5258-4282-2B48-9DB8-C7EFA5ECDBB9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14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2" r="11862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/>
          <a:lstStyle/>
          <a:p>
            <a:endParaRPr lang="ko-Kore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020501" y="2021095"/>
            <a:ext cx="2246998" cy="1197838"/>
            <a:chOff x="0" y="0"/>
            <a:chExt cx="2995998" cy="1597117"/>
          </a:xfrm>
        </p:grpSpPr>
        <p:sp>
          <p:nvSpPr>
            <p:cNvPr id="5" name="TextBox 5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</a:t>
              </a:r>
              <a:r>
                <a:rPr lang="ko-KR" alt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</a:t>
              </a:r>
              <a:r>
                <a:rPr lang="en-US" altLang="ko-KR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학기</a:t>
              </a:r>
              <a:endParaRPr lang="en-US" sz="800" spc="304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277521" y="7549921"/>
            <a:ext cx="5732959" cy="96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79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en-US" altLang="ko-KR" sz="2799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3919"/>
              </a:lnSpc>
            </a:pPr>
            <a:r>
              <a:rPr lang="ko-KR" altLang="en-US" sz="2799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강연범</a:t>
            </a:r>
            <a:r>
              <a:rPr lang="ko-KR" altLang="en-US" sz="279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이수진 이용준 </a:t>
            </a:r>
            <a:r>
              <a:rPr lang="ko-KR" altLang="en-US" sz="2799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한은규</a:t>
            </a:r>
            <a:r>
              <a:rPr lang="ko-KR" altLang="en-US" sz="2799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현준서</a:t>
            </a:r>
            <a:endParaRPr lang="en-US" sz="2799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57503" y="3834772"/>
            <a:ext cx="8972994" cy="309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1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</a:t>
            </a:r>
            <a:endParaRPr lang="en-US" altLang="ko-KR" sz="1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ts val="12000"/>
              </a:lnSpc>
            </a:pPr>
            <a:r>
              <a:rPr lang="ko-KR" altLang="en-US" sz="1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발표 </a:t>
            </a:r>
            <a:endParaRPr lang="en-US" sz="1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EmployeeNumber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유의미한가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스크린샷, 다채로움, 텍스트, 라인이(가) 표시된 사진&#10;&#10;자동 생성된 설명">
            <a:extLst>
              <a:ext uri="{FF2B5EF4-FFF2-40B4-BE49-F238E27FC236}">
                <a16:creationId xmlns:a16="http://schemas.microsoft.com/office/drawing/2014/main" id="{62168F52-068F-28D8-EB81-E53F29A69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15" y="3768397"/>
            <a:ext cx="5094539" cy="4781832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B0F7E140-F17E-6B74-7B7C-97B2A239E252}"/>
              </a:ext>
            </a:extLst>
          </p:cNvPr>
          <p:cNvGrpSpPr/>
          <p:nvPr/>
        </p:nvGrpSpPr>
        <p:grpSpPr>
          <a:xfrm>
            <a:off x="9533759" y="3768396"/>
            <a:ext cx="4940804" cy="4781831"/>
            <a:chOff x="5012954" y="2635838"/>
            <a:chExt cx="4537143" cy="4496534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4EAB3D6E-F4A8-B783-45C4-56CD6335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2954" y="2635838"/>
              <a:ext cx="4537143" cy="449653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BBD738-ECF7-AB3C-171E-9EBB30C77042}"/>
              </a:ext>
            </a:extLst>
          </p:cNvPr>
          <p:cNvSpPr txBox="1"/>
          <p:nvPr/>
        </p:nvSpPr>
        <p:spPr>
          <a:xfrm>
            <a:off x="3867515" y="8933838"/>
            <a:ext cx="509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일하는 부서와의 연관성 없음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78013-EFA0-9E94-D639-7594C8219286}"/>
              </a:ext>
            </a:extLst>
          </p:cNvPr>
          <p:cNvSpPr txBox="1"/>
          <p:nvPr/>
        </p:nvSpPr>
        <p:spPr>
          <a:xfrm>
            <a:off x="9533759" y="8933837"/>
            <a:ext cx="494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입사시기와의 연관성 없음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271DBE5-BD1B-C60A-B435-9E8B075D7F46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186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EmployeeNumber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유의미한가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 descr="스크린샷, 다채로움, 텍스트, 라인이(가) 표시된 사진&#10;&#10;자동 생성된 설명">
            <a:extLst>
              <a:ext uri="{FF2B5EF4-FFF2-40B4-BE49-F238E27FC236}">
                <a16:creationId xmlns:a16="http://schemas.microsoft.com/office/drawing/2014/main" id="{62168F52-068F-28D8-EB81-E53F29A69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15" y="3768397"/>
            <a:ext cx="5094539" cy="4781832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B0F7E140-F17E-6B74-7B7C-97B2A239E252}"/>
              </a:ext>
            </a:extLst>
          </p:cNvPr>
          <p:cNvGrpSpPr/>
          <p:nvPr/>
        </p:nvGrpSpPr>
        <p:grpSpPr>
          <a:xfrm>
            <a:off x="9533759" y="3768396"/>
            <a:ext cx="4940804" cy="4781831"/>
            <a:chOff x="5012954" y="2635838"/>
            <a:chExt cx="4537143" cy="4496534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4EAB3D6E-F4A8-B783-45C4-56CD6335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2954" y="2635838"/>
              <a:ext cx="4537143" cy="449653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BBD738-ECF7-AB3C-171E-9EBB30C77042}"/>
              </a:ext>
            </a:extLst>
          </p:cNvPr>
          <p:cNvSpPr txBox="1"/>
          <p:nvPr/>
        </p:nvSpPr>
        <p:spPr>
          <a:xfrm>
            <a:off x="3867515" y="8933838"/>
            <a:ext cx="509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일하는 부서와의 연관성 없음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78013-EFA0-9E94-D639-7594C8219286}"/>
              </a:ext>
            </a:extLst>
          </p:cNvPr>
          <p:cNvSpPr txBox="1"/>
          <p:nvPr/>
        </p:nvSpPr>
        <p:spPr>
          <a:xfrm>
            <a:off x="9533759" y="8933837"/>
            <a:ext cx="494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입사시기와의 연관성 없음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271DBE5-BD1B-C60A-B435-9E8B075D7F46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ED6CC4-F078-6C7E-9F28-63C7BEBE036A}"/>
              </a:ext>
            </a:extLst>
          </p:cNvPr>
          <p:cNvSpPr/>
          <p:nvPr/>
        </p:nvSpPr>
        <p:spPr>
          <a:xfrm>
            <a:off x="5052052" y="4444811"/>
            <a:ext cx="8435348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EmployeeNumber</a:t>
            </a:r>
            <a:r>
              <a:rPr kumimoji="1"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분포가 고르고</a:t>
            </a:r>
            <a:endParaRPr kumimoji="1" lang="en-US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값이 </a:t>
            </a:r>
            <a:r>
              <a:rPr kumimoji="1"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unique</a:t>
            </a:r>
            <a:r>
              <a:rPr kumimoji="1"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하므로 무의미하다는 결론</a:t>
            </a:r>
            <a:endParaRPr kumimoji="1" lang="en-US" altLang="ko-KR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kumimoji="1" lang="en-US" altLang="ko-Kore-KR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ore-KR" altLang="en-US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삭제 결정</a:t>
            </a:r>
          </a:p>
        </p:txBody>
      </p:sp>
    </p:spTree>
    <p:extLst>
      <p:ext uri="{BB962C8B-B14F-4D97-AF65-F5344CB8AC3E}">
        <p14:creationId xmlns:p14="http://schemas.microsoft.com/office/powerpoint/2010/main" val="14754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밀도그래프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박스그래프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밀도그래프에서 빨간색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 그래프에서 주황색이 퇴사자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그래프에서 발견한 주목할 특성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From Home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Monthly Income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Years In Current Role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Working Years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0F3B936E-D1EF-16D3-6077-85AD3968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4"/>
          <a:stretch/>
        </p:blipFill>
        <p:spPr>
          <a:xfrm>
            <a:off x="11711356" y="427476"/>
            <a:ext cx="4860054" cy="4716024"/>
          </a:xfrm>
          <a:prstGeom prst="rect">
            <a:avLst/>
          </a:prstGeom>
        </p:spPr>
      </p:pic>
      <p:pic>
        <p:nvPicPr>
          <p:cNvPr id="5" name="그림 4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EF078C03-8E08-6BBE-806E-DD14AB33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0"/>
          <a:stretch/>
        </p:blipFill>
        <p:spPr>
          <a:xfrm>
            <a:off x="11711356" y="5143500"/>
            <a:ext cx="4860054" cy="47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밀도그래프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박스그래프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From Home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집과의 거리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집과 거리가 멀면 퇴사 하는 경향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Monthly Income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수입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급여가 적으면 퇴사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많아도 퇴사 하는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극단치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발견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Years In Current Role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직무의 연수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초창기에 퇴사하는 경향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승진을 하고 퇴사</a:t>
            </a:r>
          </a:p>
        </p:txBody>
      </p:sp>
      <p:pic>
        <p:nvPicPr>
          <p:cNvPr id="3" name="그림 2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0F3B936E-D1EF-16D3-6077-85AD3968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4"/>
          <a:stretch/>
        </p:blipFill>
        <p:spPr>
          <a:xfrm>
            <a:off x="11711356" y="427476"/>
            <a:ext cx="4860054" cy="4716024"/>
          </a:xfrm>
          <a:prstGeom prst="rect">
            <a:avLst/>
          </a:prstGeom>
        </p:spPr>
      </p:pic>
      <p:pic>
        <p:nvPicPr>
          <p:cNvPr id="5" name="그림 4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EF078C03-8E08-6BBE-806E-DD14AB33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0"/>
          <a:stretch/>
        </p:blipFill>
        <p:spPr>
          <a:xfrm>
            <a:off x="11711356" y="5143500"/>
            <a:ext cx="4860054" cy="47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밀도그래프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박스그래프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나이가 어릴수록 퇴사 하는 경향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나이가 많은 경우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정년퇴임으로 예상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Working Years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경력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경력이 짧을 때 퇴사하는 경향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경력이 많은 사람 퇴사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정년퇴임 예상</a:t>
            </a:r>
          </a:p>
        </p:txBody>
      </p:sp>
      <p:pic>
        <p:nvPicPr>
          <p:cNvPr id="3" name="그림 2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0F3B936E-D1EF-16D3-6077-85AD3968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4"/>
          <a:stretch/>
        </p:blipFill>
        <p:spPr>
          <a:xfrm>
            <a:off x="11711356" y="427476"/>
            <a:ext cx="4860054" cy="4716024"/>
          </a:xfrm>
          <a:prstGeom prst="rect">
            <a:avLst/>
          </a:prstGeom>
        </p:spPr>
      </p:pic>
      <p:pic>
        <p:nvPicPr>
          <p:cNvPr id="5" name="그림 4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EF078C03-8E08-6BBE-806E-DD14AB33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0"/>
          <a:stretch/>
        </p:blipFill>
        <p:spPr>
          <a:xfrm>
            <a:off x="11711356" y="5143500"/>
            <a:ext cx="4860054" cy="47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7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15AEEB0B-714F-D7EE-2E3D-D75B84C74BF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8610" y="3768397"/>
            <a:ext cx="4888771" cy="4781829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B6CECCFC-85F8-1991-9726-077495E311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5572" y="3763526"/>
            <a:ext cx="5176686" cy="4781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41AE1F-02BE-68E0-2B78-165F56D68B6A}"/>
              </a:ext>
            </a:extLst>
          </p:cNvPr>
          <p:cNvSpPr txBox="1"/>
          <p:nvPr/>
        </p:nvSpPr>
        <p:spPr>
          <a:xfrm>
            <a:off x="3383937" y="8925546"/>
            <a:ext cx="55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타입은 범주형 데이터로 분류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1D376-B072-8143-806F-ED468454FB16}"/>
              </a:ext>
            </a:extLst>
          </p:cNvPr>
          <p:cNvSpPr txBox="1"/>
          <p:nvPr/>
        </p:nvSpPr>
        <p:spPr>
          <a:xfrm>
            <a:off x="9533759" y="8925545"/>
            <a:ext cx="600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중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Attrition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Yes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비율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909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Department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근무부서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근무부서에 따라 퇴사 여부가 달라짐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부서가 가장 적지만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 요망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Environment Satisfaction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 환경 만족도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근무환경 만족도에 따라 퇴사 여부 확인 요망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 Satisfaction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 만족도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 만족에 따른 퇴사 여부 확인 요망</a:t>
            </a:r>
          </a:p>
        </p:txBody>
      </p:sp>
      <p:pic>
        <p:nvPicPr>
          <p:cNvPr id="2" name="그림 1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0EDA318A-ECA3-64FD-6BB7-A15BAA8FD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683" y="1752935"/>
            <a:ext cx="7026633" cy="70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 Option Level 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스톡옵션 레벨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스톡옵션이 낮은 직원 퇴사하는 경향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Work Life Balance(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워라벨의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정도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워라벨이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중요한 사람들이 퇴사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많이하는지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</a:p>
        </p:txBody>
      </p:sp>
      <p:pic>
        <p:nvPicPr>
          <p:cNvPr id="2" name="그림 1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0EDA318A-ECA3-64FD-6BB7-A15BAA8FD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683" y="1752935"/>
            <a:ext cx="7026633" cy="70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Num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Companies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Worked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이라면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다니는 회사를 제외한 수치인가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아님 잘못된 값인가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의미가 현재 다니는 회사를 제외한 것이라면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TotalWorkingYears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경력기간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YearsAtCompany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근속 연수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일치해야함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다녔었던 회사가 없다면 지금 다니는 회사가 경력의 전부이기 때문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9684A2D9-919F-789B-0EA8-1B7B6E8BDD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2178" y="4546464"/>
            <a:ext cx="6847644" cy="11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2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Num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Companies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Worked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1AE1F-02BE-68E0-2B78-165F56D68B6A}"/>
              </a:ext>
            </a:extLst>
          </p:cNvPr>
          <p:cNvSpPr txBox="1"/>
          <p:nvPr/>
        </p:nvSpPr>
        <p:spPr>
          <a:xfrm>
            <a:off x="1223912" y="8925546"/>
            <a:ext cx="7738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=0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데이터의</a:t>
            </a:r>
          </a:p>
          <a:p>
            <a:pPr algn="ctr"/>
            <a:r>
              <a:rPr kumimoji="1"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TotalWorkingYears-YearsAtCompnay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1D376-B072-8143-806F-ED468454FB16}"/>
              </a:ext>
            </a:extLst>
          </p:cNvPr>
          <p:cNvSpPr txBox="1"/>
          <p:nvPr/>
        </p:nvSpPr>
        <p:spPr>
          <a:xfrm>
            <a:off x="9533759" y="8925545"/>
            <a:ext cx="773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=1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데이터의</a:t>
            </a:r>
          </a:p>
          <a:p>
            <a:pPr algn="ctr"/>
            <a:r>
              <a:rPr kumimoji="1"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TotalWorkingYears-YearsAtCompnay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3" name="Object 13">
            <a:extLst>
              <a:ext uri="{FF2B5EF4-FFF2-40B4-BE49-F238E27FC236}">
                <a16:creationId xmlns:a16="http://schemas.microsoft.com/office/drawing/2014/main" id="{D49D9043-AE14-D2A8-3105-AE2AAEFCB0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8597" y="3763526"/>
            <a:ext cx="4888771" cy="4712070"/>
          </a:xfrm>
          <a:prstGeom prst="rect">
            <a:avLst/>
          </a:prstGeom>
        </p:spPr>
      </p:pic>
      <p:pic>
        <p:nvPicPr>
          <p:cNvPr id="4" name="Object 14">
            <a:extLst>
              <a:ext uri="{FF2B5EF4-FFF2-40B4-BE49-F238E27FC236}">
                <a16:creationId xmlns:a16="http://schemas.microsoft.com/office/drawing/2014/main" id="{2EBE3584-AA7A-88AC-CD1A-9F202FF6D6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3584" y="3733468"/>
            <a:ext cx="4778491" cy="47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9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08294" y="1057676"/>
            <a:ext cx="2451006" cy="823496"/>
            <a:chOff x="0" y="0"/>
            <a:chExt cx="3268008" cy="1097994"/>
          </a:xfrm>
        </p:grpSpPr>
        <p:sp>
          <p:nvSpPr>
            <p:cNvPr id="4" name="TextBox 4"/>
            <p:cNvSpPr txBox="1"/>
            <p:nvPr/>
          </p:nvSpPr>
          <p:spPr>
            <a:xfrm>
              <a:off x="0" y="704723"/>
              <a:ext cx="3268008" cy="393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6"/>
                </a:lnSpc>
              </a:pPr>
              <a:r>
                <a:rPr lang="en-US" sz="2024" spc="242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1333382" y="0"/>
              <a:ext cx="601244" cy="601244"/>
            </a:xfrm>
            <a:custGeom>
              <a:avLst/>
              <a:gdLst/>
              <a:ahLst/>
              <a:cxnLst/>
              <a:rect l="l" t="t" r="r" b="b"/>
              <a:pathLst>
                <a:path w="601244" h="601244">
                  <a:moveTo>
                    <a:pt x="0" y="0"/>
                  </a:moveTo>
                  <a:lnTo>
                    <a:pt x="601244" y="0"/>
                  </a:lnTo>
                  <a:lnTo>
                    <a:pt x="601244" y="601244"/>
                  </a:lnTo>
                  <a:lnTo>
                    <a:pt x="0" y="601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" y="8029005"/>
            <a:ext cx="18288001" cy="2257996"/>
          </a:xfrm>
          <a:custGeom>
            <a:avLst/>
            <a:gdLst/>
            <a:ahLst/>
            <a:cxnLst/>
            <a:rect l="l" t="t" r="r" b="b"/>
            <a:pathLst>
              <a:path w="25439566" h="4515991">
                <a:moveTo>
                  <a:pt x="0" y="0"/>
                </a:moveTo>
                <a:lnTo>
                  <a:pt x="25439566" y="0"/>
                </a:lnTo>
                <a:lnTo>
                  <a:pt x="25439566" y="4515992"/>
                </a:lnTo>
                <a:lnTo>
                  <a:pt x="0" y="451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552" r="-20427" b="-100000"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AutoShape 7"/>
          <p:cNvSpPr/>
          <p:nvPr/>
        </p:nvSpPr>
        <p:spPr>
          <a:xfrm>
            <a:off x="1028700" y="3201382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900112"/>
            <a:ext cx="889028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C98774-3FA0-AFAF-723A-B9E897A02BF9}"/>
              </a:ext>
            </a:extLst>
          </p:cNvPr>
          <p:cNvGrpSpPr/>
          <p:nvPr/>
        </p:nvGrpSpPr>
        <p:grpSpPr>
          <a:xfrm>
            <a:off x="1028700" y="5262209"/>
            <a:ext cx="8115300" cy="550800"/>
            <a:chOff x="1028700" y="5226379"/>
            <a:chExt cx="6627946" cy="550800"/>
          </a:xfrm>
        </p:grpSpPr>
        <p:sp>
          <p:nvSpPr>
            <p:cNvPr id="13" name="TextBox 13"/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altLang="ko-Kore-KR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EDA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641BDC-7C1A-B63E-0041-0B9AA62592CC}"/>
              </a:ext>
            </a:extLst>
          </p:cNvPr>
          <p:cNvGrpSpPr/>
          <p:nvPr/>
        </p:nvGrpSpPr>
        <p:grpSpPr>
          <a:xfrm>
            <a:off x="1028700" y="4279051"/>
            <a:ext cx="8115300" cy="550800"/>
            <a:chOff x="1028700" y="5226379"/>
            <a:chExt cx="6627946" cy="550800"/>
          </a:xfrm>
        </p:grpSpPr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550B921B-3426-2E28-2170-52819FC6F29F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데이터 소개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51F0B7D4-6464-90FE-1C9E-AC95BC998462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6C841B-8D52-6B57-5D1D-52E91E5CCC1E}"/>
              </a:ext>
            </a:extLst>
          </p:cNvPr>
          <p:cNvGrpSpPr/>
          <p:nvPr/>
        </p:nvGrpSpPr>
        <p:grpSpPr>
          <a:xfrm>
            <a:off x="1028700" y="6245367"/>
            <a:ext cx="8115300" cy="550800"/>
            <a:chOff x="1028700" y="5226379"/>
            <a:chExt cx="6627946" cy="550800"/>
          </a:xfrm>
        </p:grpSpPr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C1D8AB47-38F4-C804-93CC-EC46C2321377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상관계수 확인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CA796402-E9DD-BB40-5FE8-223FA5177C33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559180-3C7B-D80E-1523-C4A0AF18EA73}"/>
              </a:ext>
            </a:extLst>
          </p:cNvPr>
          <p:cNvGrpSpPr/>
          <p:nvPr/>
        </p:nvGrpSpPr>
        <p:grpSpPr>
          <a:xfrm>
            <a:off x="9144000" y="5263734"/>
            <a:ext cx="8640096" cy="550800"/>
            <a:chOff x="1028700" y="5226379"/>
            <a:chExt cx="6627946" cy="550800"/>
          </a:xfrm>
        </p:grpSpPr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6F29C0B6-52C6-7472-DC08-0FECE0DAF4A3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데이터 </a:t>
              </a:r>
              <a:r>
                <a:rPr lang="ko-KR" altLang="en-US" sz="3200" b="1" dirty="0" err="1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전처리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E30FED19-A5E7-9044-CDD2-38A17ECD1CAA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5ED361-CA0D-A132-43F8-471DA99E2AE5}"/>
              </a:ext>
            </a:extLst>
          </p:cNvPr>
          <p:cNvGrpSpPr/>
          <p:nvPr/>
        </p:nvGrpSpPr>
        <p:grpSpPr>
          <a:xfrm>
            <a:off x="9144000" y="4280576"/>
            <a:ext cx="8640096" cy="550800"/>
            <a:chOff x="1028700" y="5226379"/>
            <a:chExt cx="6627946" cy="550800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9E763243-D67B-A82F-7C74-BDCE7417C6FA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이상치 확인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35" name="TextBox 19">
              <a:extLst>
                <a:ext uri="{FF2B5EF4-FFF2-40B4-BE49-F238E27FC236}">
                  <a16:creationId xmlns:a16="http://schemas.microsoft.com/office/drawing/2014/main" id="{817F3FB3-79F1-0EF7-9ED7-7826B85552F1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7750E20-1CB7-EBDE-601C-9FBA156D7C1A}"/>
              </a:ext>
            </a:extLst>
          </p:cNvPr>
          <p:cNvGrpSpPr/>
          <p:nvPr/>
        </p:nvGrpSpPr>
        <p:grpSpPr>
          <a:xfrm>
            <a:off x="9144000" y="6246892"/>
            <a:ext cx="8640096" cy="550800"/>
            <a:chOff x="1028700" y="5226379"/>
            <a:chExt cx="6627946" cy="550800"/>
          </a:xfrm>
        </p:grpSpPr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6F3963D1-82CB-1ECB-90E6-D2BEEEDB93B8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머신러닝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C128CD83-0A95-805A-F83C-A019F2FD998F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147B95-1CB1-4A62-78DD-DAB72DE0272A}"/>
              </a:ext>
            </a:extLst>
          </p:cNvPr>
          <p:cNvGrpSpPr/>
          <p:nvPr/>
        </p:nvGrpSpPr>
        <p:grpSpPr>
          <a:xfrm>
            <a:off x="9144000" y="7228525"/>
            <a:ext cx="8640096" cy="550800"/>
            <a:chOff x="1028700" y="5226379"/>
            <a:chExt cx="6627946" cy="5508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81BEC-BB1C-5FE3-F161-7C94174658DE}"/>
                </a:ext>
              </a:extLst>
            </p:cNvPr>
            <p:cNvSpPr txBox="1"/>
            <p:nvPr/>
          </p:nvSpPr>
          <p:spPr>
            <a:xfrm>
              <a:off x="1933248" y="5226379"/>
              <a:ext cx="5723398" cy="55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NanumGothic" pitchFamily="2" charset="-127"/>
                  <a:ea typeface="NanumGothic" pitchFamily="2" charset="-127"/>
                </a:rPr>
                <a:t>결론</a:t>
              </a:r>
              <a:endParaRPr lang="en-US" altLang="ko-Kore-KR" sz="3200" b="1" dirty="0">
                <a:solidFill>
                  <a:srgbClr val="000000"/>
                </a:solidFill>
                <a:latin typeface="NanumGothic" pitchFamily="2" charset="-127"/>
                <a:ea typeface="NanumGothic" pitchFamily="2" charset="-127"/>
              </a:endParaRP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A2B2043D-B05C-7318-5337-458ABABA5237}"/>
                </a:ext>
              </a:extLst>
            </p:cNvPr>
            <p:cNvSpPr txBox="1"/>
            <p:nvPr/>
          </p:nvSpPr>
          <p:spPr>
            <a:xfrm>
              <a:off x="1028700" y="5226379"/>
              <a:ext cx="77498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Num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Companies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Worked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1AE1F-02BE-68E0-2B78-165F56D68B6A}"/>
              </a:ext>
            </a:extLst>
          </p:cNvPr>
          <p:cNvSpPr txBox="1"/>
          <p:nvPr/>
        </p:nvSpPr>
        <p:spPr>
          <a:xfrm>
            <a:off x="863908" y="8756267"/>
            <a:ext cx="8098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파란 실선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y = x,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 점선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y= x-1</a:t>
            </a:r>
          </a:p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 들이 빨간 점선을 따르기 때문에</a:t>
            </a:r>
            <a:endParaRPr kumimoji="1"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 항목이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 항목보다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1D376-B072-8143-806F-ED468454FB16}"/>
              </a:ext>
            </a:extLst>
          </p:cNvPr>
          <p:cNvSpPr txBox="1"/>
          <p:nvPr/>
        </p:nvSpPr>
        <p:spPr>
          <a:xfrm>
            <a:off x="9533759" y="8925545"/>
            <a:ext cx="77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뺀 값이 일치하거나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사람 모두 존재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3" name="Object 13">
            <a:extLst>
              <a:ext uri="{FF2B5EF4-FFF2-40B4-BE49-F238E27FC236}">
                <a16:creationId xmlns:a16="http://schemas.microsoft.com/office/drawing/2014/main" id="{D49D9043-AE14-D2A8-3105-AE2AAEFCB0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8597" y="3763526"/>
            <a:ext cx="4888771" cy="4712070"/>
          </a:xfrm>
          <a:prstGeom prst="rect">
            <a:avLst/>
          </a:prstGeom>
        </p:spPr>
      </p:pic>
      <p:pic>
        <p:nvPicPr>
          <p:cNvPr id="4" name="Object 14">
            <a:extLst>
              <a:ext uri="{FF2B5EF4-FFF2-40B4-BE49-F238E27FC236}">
                <a16:creationId xmlns:a16="http://schemas.microsoft.com/office/drawing/2014/main" id="{2EBE3584-AA7A-88AC-CD1A-9F202FF6D6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3584" y="3733468"/>
            <a:ext cx="4778491" cy="47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9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Num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Companies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Worked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결론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271DBE5-BD1B-C60A-B435-9E8B075D7F46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A6E3E-E315-BA07-448B-2D38BC50AD47}"/>
              </a:ext>
            </a:extLst>
          </p:cNvPr>
          <p:cNvSpPr txBox="1"/>
          <p:nvPr/>
        </p:nvSpPr>
        <p:spPr>
          <a:xfrm>
            <a:off x="1828597" y="3703484"/>
            <a:ext cx="13885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 모든 행의 경력과 근속연수가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차이 남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 경력과 근속연수의 차이가 있는 행과 없는 행이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섞여있음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501B02-660B-53AA-D939-16F015B0D358}"/>
              </a:ext>
            </a:extLst>
          </p:cNvPr>
          <p:cNvSpPr/>
          <p:nvPr/>
        </p:nvSpPr>
        <p:spPr>
          <a:xfrm>
            <a:off x="5052052" y="5847459"/>
            <a:ext cx="8435348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en-US" altLang="ko-KR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0</a:t>
            </a:r>
            <a:r>
              <a:rPr kumimoji="1"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데이터는 오류</a:t>
            </a:r>
          </a:p>
          <a:p>
            <a:pPr algn="ctr"/>
            <a:endParaRPr kumimoji="1" lang="ko-KR" alt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R" altLang="en-US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 </a:t>
            </a:r>
            <a:r>
              <a:rPr kumimoji="1" lang="en-US" altLang="ko-KR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3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가지는 것으로 처리</a:t>
            </a:r>
          </a:p>
        </p:txBody>
      </p:sp>
    </p:spTree>
    <p:extLst>
      <p:ext uri="{BB962C8B-B14F-4D97-AF65-F5344CB8AC3E}">
        <p14:creationId xmlns:p14="http://schemas.microsoft.com/office/powerpoint/2010/main" val="136901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회사가 집에서 멀수록 퇴사율이 높을 것이다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집에서 먼 사람이 가까운 사람보다 퇴사하는 경향을 보임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비율을 보인 거리는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약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42%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차지함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Object 11">
            <a:extLst>
              <a:ext uri="{FF2B5EF4-FFF2-40B4-BE49-F238E27FC236}">
                <a16:creationId xmlns:a16="http://schemas.microsoft.com/office/drawing/2014/main" id="{35FDA565-4EC9-7F91-D5AD-3C144257B0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30252" y="2668299"/>
            <a:ext cx="8571496" cy="60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월급이 적을수록 퇴사율이 높을 것이다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데이터에서도 월급이 낮은 사람들의 퇴사 비율이 더 높음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퇴사한 사람들의 월급 중앙값이 하지 않은 사람들보다 낮은 값에 형성되어 있음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월급이 퇴사에 영향을 미침</a:t>
            </a:r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EC5048A2-C663-1D2D-A16C-A737E0BC71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6270" y="2406168"/>
            <a:ext cx="8019460" cy="5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워라벨이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나쁘면 퇴사율이 높을 것이다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워라벨이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Bad’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사람들의 퇴사율이 높음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다음으로 높은 퇴사율을 보인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워라벨은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‘Best’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워라벨이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퇴사에 큰 영향을 주는지 확신할 수 없음</a:t>
            </a:r>
          </a:p>
        </p:txBody>
      </p:sp>
      <p:pic>
        <p:nvPicPr>
          <p:cNvPr id="3" name="Object 11">
            <a:extLst>
              <a:ext uri="{FF2B5EF4-FFF2-40B4-BE49-F238E27FC236}">
                <a16:creationId xmlns:a16="http://schemas.microsoft.com/office/drawing/2014/main" id="{92FF4FF2-B8A7-EB2E-BE3B-BE6E200F89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2678" y="2313158"/>
            <a:ext cx="7926643" cy="56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근무부서에 따라 퇴사율이 다를 것이다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부서는 전체 인력이 적음에도 두번째로 높은 퇴사율을 보임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근무부서별로 월 수입 차이로 인해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부서의 퇴사율이 높은가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7363157B-0C95-89CD-7FB3-BC5E9A6900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24813" y="373447"/>
            <a:ext cx="4510587" cy="4922513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B5D67AB-0A06-8486-BCC7-E8EC86D718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4813" y="5295960"/>
            <a:ext cx="4510587" cy="45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근무부서별 월 수입에 큰 차이는 없음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가장 많은 월 수입 구간도 큰 차이가 없음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다만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Sales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급여가 전반적으로 조금 더 높게 형성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결론적으로 근무 부서별로 월수입이 차이가 나지는 않음</a:t>
            </a: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ED548BE6-22AD-751A-C585-0C8B8C2FB4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5256" y="1823774"/>
            <a:ext cx="7521487" cy="5220057"/>
          </a:xfrm>
          <a:prstGeom prst="rect">
            <a:avLst/>
          </a:prstGeom>
        </p:spPr>
      </p:pic>
      <p:pic>
        <p:nvPicPr>
          <p:cNvPr id="6" name="Object 14">
            <a:extLst>
              <a:ext uri="{FF2B5EF4-FFF2-40B4-BE49-F238E27FC236}">
                <a16:creationId xmlns:a16="http://schemas.microsoft.com/office/drawing/2014/main" id="{A99FA8B8-E20F-7FA5-CECB-475C7A231A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5254" y="7043830"/>
            <a:ext cx="7520400" cy="20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경력자들의 퇴사율이 높을 것이다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~2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경력 인원들이 가장 높은 퇴직율을 보임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 경력을 쌓고 다른 회사로 이직하는 경우로 해석할 수 있음</a:t>
            </a:r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46442854-6004-2769-D91B-56CACFAD29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4570" y="2240643"/>
            <a:ext cx="8362860" cy="58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가설에 대한 결론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271DBE5-BD1B-C60A-B435-9E8B075D7F46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236DB-B19D-0E25-AC35-5A9431131E31}"/>
              </a:ext>
            </a:extLst>
          </p:cNvPr>
          <p:cNvSpPr txBox="1"/>
          <p:nvPr/>
        </p:nvSpPr>
        <p:spPr>
          <a:xfrm>
            <a:off x="1823679" y="3535390"/>
            <a:ext cx="7050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회사가 집에서 멀수록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월급이 적을수록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워라벨이 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나쁘</a:t>
            </a:r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근무부서에 따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</a:t>
            </a:r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퇴사율이 다를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초기 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경력자들의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[R] 13">
            <a:extLst>
              <a:ext uri="{FF2B5EF4-FFF2-40B4-BE49-F238E27FC236}">
                <a16:creationId xmlns:a16="http://schemas.microsoft.com/office/drawing/2014/main" id="{EFA626C0-50C9-EC65-DEC3-11E0637AFE1F}"/>
              </a:ext>
            </a:extLst>
          </p:cNvPr>
          <p:cNvSpPr/>
          <p:nvPr/>
        </p:nvSpPr>
        <p:spPr>
          <a:xfrm>
            <a:off x="9059163" y="5814162"/>
            <a:ext cx="659037" cy="50761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D60CA-8386-9907-8776-5E7EF223BDAA}"/>
              </a:ext>
            </a:extLst>
          </p:cNvPr>
          <p:cNvSpPr txBox="1"/>
          <p:nvPr/>
        </p:nvSpPr>
        <p:spPr>
          <a:xfrm>
            <a:off x="10722623" y="3535390"/>
            <a:ext cx="7050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True, But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워라벨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순위 ≠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퇴사율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False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50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 확인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3190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소개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09935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상관계수 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4356CC75-5CEB-E9FE-F80D-071831459D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8610" y="3763525"/>
            <a:ext cx="4888771" cy="4811313"/>
          </a:xfrm>
          <a:prstGeom prst="rect">
            <a:avLst/>
          </a:prstGeom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1A67D1CE-5E59-54D0-3545-9BA0CEB8A3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5572" y="3763525"/>
            <a:ext cx="4778490" cy="4778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07056E-F6DD-780D-F75A-8E7AF9A6207A}"/>
              </a:ext>
            </a:extLst>
          </p:cNvPr>
          <p:cNvSpPr txBox="1"/>
          <p:nvPr/>
        </p:nvSpPr>
        <p:spPr>
          <a:xfrm>
            <a:off x="4342081" y="8912993"/>
            <a:ext cx="960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변수 때문에 </a:t>
            </a:r>
            <a:r>
              <a:rPr kumimoji="1"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히트맵을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통해서 상관관계 파악 어려움</a:t>
            </a:r>
          </a:p>
        </p:txBody>
      </p:sp>
    </p:spTree>
    <p:extLst>
      <p:ext uri="{BB962C8B-B14F-4D97-AF65-F5344CB8AC3E}">
        <p14:creationId xmlns:p14="http://schemas.microsoft.com/office/powerpoint/2010/main" val="3522802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종속변수에 대한 독립변수의 상관관계 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-0.2~0.2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사이의 값으로 강력한 상관관계를 가지지 않는 것 같음</a:t>
            </a:r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FF1183BE-DF74-9EAE-D2DB-54615A4780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3522" y="793245"/>
            <a:ext cx="6064955" cy="87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76946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VIF(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분산팽창계수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A81593-15C9-89DD-F9FC-B48345F5A422}"/>
                  </a:ext>
                </a:extLst>
              </p:cNvPr>
              <p:cNvSpPr txBox="1"/>
              <p:nvPr/>
            </p:nvSpPr>
            <p:spPr>
              <a:xfrm>
                <a:off x="1752600" y="3703484"/>
                <a:ext cx="7391400" cy="5119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독립변수 간의 종속성이 종속변수와 독립변수와의 종속성을 더 강하게 보인다면 정상적인 회귀분석이 불가능함</a:t>
                </a:r>
                <a:endParaRPr kumimoji="1"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이러한 문제를 </a:t>
                </a:r>
                <a:r>
                  <a:rPr kumimoji="1" lang="ko-KR" altLang="en-US" sz="28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다중공선성이라</a:t>
                </a: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하며 이를 점검하는 방법 중 하나가 </a:t>
                </a:r>
                <a:r>
                  <a:rPr kumimoji="1"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VIF </a:t>
                </a: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측정</a:t>
                </a:r>
                <a:endParaRPr kumimoji="1"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kumimoji="1"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fPr>
                      <m:num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1−</m:t>
                        </m:r>
                        <m:sSubSup>
                          <m:sSubSupPr>
                            <m:ctrlPr>
                              <a:rPr kumimoji="1" lang="en-US" altLang="ko-KR" sz="28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kumimoji="1" lang="ko-KR" altLang="en-US" sz="28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으</m:t>
                    </m:r>
                  </m:oMath>
                </a14:m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계산하며</a:t>
                </a:r>
                <a:r>
                  <a:rPr kumimoji="1" lang="en-US" altLang="ko-KR" sz="2800" dirty="0"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SupPr>
                      <m:e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sub>
                      <m:sup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bSup>
                    <m:r>
                      <a:rPr kumimoji="1" lang="ko-KR" altLang="en-US" sz="28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은</m:t>
                    </m:r>
                    <m:r>
                      <a:rPr kumimoji="1" lang="en-US" altLang="ko-KR" sz="28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</m:oMath>
                </a14:m>
                <a:r>
                  <a:rPr kumimoji="1" lang="en-US" altLang="ko-KR" sz="28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</a:t>
                </a: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번째 특성을 종속변수로 한 회귀선의 결정계수로 </a:t>
                </a:r>
                <a:r>
                  <a:rPr kumimoji="1"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가까울수록 해당 회귀선의 종속성이 강함을 의미</a:t>
                </a:r>
                <a:endParaRPr kumimoji="1"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즉</a:t>
                </a:r>
                <a:r>
                  <a:rPr kumimoji="1"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VIF</a:t>
                </a:r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크면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8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SupPr>
                      <m:e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sub>
                      <m:sup>
                        <m:r>
                          <a:rPr kumimoji="1" lang="en-US" altLang="ko-KR" sz="28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크기 때문에 해당 특성이 종속변수로 역할하고 있음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A81593-15C9-89DD-F9FC-B48345F5A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703484"/>
                <a:ext cx="7391400" cy="5119800"/>
              </a:xfrm>
              <a:prstGeom prst="rect">
                <a:avLst/>
              </a:prstGeom>
              <a:blipFill>
                <a:blip r:embed="rId2"/>
                <a:stretch>
                  <a:fillRect l="-1733" t="-1311" r="-908" b="-2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회귀분석] 다중회귀분석(3) - 다중공선성(다중공선성 검정 및 해결)">
            <a:extLst>
              <a:ext uri="{FF2B5EF4-FFF2-40B4-BE49-F238E27FC236}">
                <a16:creationId xmlns:a16="http://schemas.microsoft.com/office/drawing/2014/main" id="{61B6069C-3DF0-2147-720B-C3D60539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1722284"/>
            <a:ext cx="8001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5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특성 분석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:Years At Company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적고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근속연수가 퇴사여부에 영향을 미칠 것으로 예상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 처음 경력을 쌓고 다른 회사로 이직하는 경우로 예상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이상치만 삭제</a:t>
            </a:r>
          </a:p>
        </p:txBody>
      </p:sp>
      <p:pic>
        <p:nvPicPr>
          <p:cNvPr id="11" name="Object 10">
            <a:extLst>
              <a:ext uri="{FF2B5EF4-FFF2-40B4-BE49-F238E27FC236}">
                <a16:creationId xmlns:a16="http://schemas.microsoft.com/office/drawing/2014/main" id="{9D6E5CF9-9FA7-3C3C-AE30-786937CEF7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20300" y="1765301"/>
            <a:ext cx="7391400" cy="67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6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특성 분석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:Monthly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Income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적음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높고 두 값의 차이가 너무 극단적임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 특성 삭제</a:t>
            </a:r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32F5DED7-1CE2-42BD-0067-F596839C95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7854" y="1764900"/>
            <a:ext cx="7476291" cy="67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09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특성 분석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:Training Time Last Years 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많음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 이상치와 특성 모두 유지</a:t>
            </a:r>
          </a:p>
        </p:txBody>
      </p:sp>
      <p:pic>
        <p:nvPicPr>
          <p:cNvPr id="5" name="Object 12">
            <a:extLst>
              <a:ext uri="{FF2B5EF4-FFF2-40B4-BE49-F238E27FC236}">
                <a16:creationId xmlns:a16="http://schemas.microsoft.com/office/drawing/2014/main" id="{655AACEF-FDD9-CD0C-BAD5-2305B11E13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5861" y="1764900"/>
            <a:ext cx="7540277" cy="67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1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 확인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6865195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이상치 특성 분석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:Years With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Curr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Manager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적음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이상치가 모두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특성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이상치가 유의미한 값일 수도 있음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 이상치와 특성 모두 유지</a:t>
            </a:r>
          </a:p>
        </p:txBody>
      </p:sp>
      <p:pic>
        <p:nvPicPr>
          <p:cNvPr id="9" name="Object 12">
            <a:extLst>
              <a:ext uri="{FF2B5EF4-FFF2-40B4-BE49-F238E27FC236}">
                <a16:creationId xmlns:a16="http://schemas.microsoft.com/office/drawing/2014/main" id="{C05280CD-0728-E178-757F-7899360F072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5861" y="1764900"/>
            <a:ext cx="7540277" cy="67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805296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검정 기반으로 연속형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범주형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Age_Cut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3EDBA-9383-5CCB-9672-B96FD90A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65" y="7973434"/>
            <a:ext cx="6816139" cy="7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스크린샷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4A44DF30-B070-F415-AC7A-7F15497FE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98" y="3714285"/>
            <a:ext cx="6153401" cy="3744600"/>
          </a:xfrm>
          <a:prstGeom prst="rect">
            <a:avLst/>
          </a:prstGeom>
        </p:spPr>
      </p:pic>
      <p:pic>
        <p:nvPicPr>
          <p:cNvPr id="13" name="그림 12" descr="스크린샷, 직사각형, 도표, 라인이(가) 표시된 사진&#10;&#10;자동 생성된 설명">
            <a:extLst>
              <a:ext uri="{FF2B5EF4-FFF2-40B4-BE49-F238E27FC236}">
                <a16:creationId xmlns:a16="http://schemas.microsoft.com/office/drawing/2014/main" id="{724E8D0E-A84D-907A-C2D2-60E125FFE1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3802125"/>
            <a:ext cx="5756738" cy="3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C0FB8C8-62DF-E06D-DCC5-B916F21F74D0}"/>
              </a:ext>
            </a:extLst>
          </p:cNvPr>
          <p:cNvSpPr/>
          <p:nvPr/>
        </p:nvSpPr>
        <p:spPr>
          <a:xfrm>
            <a:off x="9144000" y="5323502"/>
            <a:ext cx="1344531" cy="103559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610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소개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IBM HR Employee Attrition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IBM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과학자들이 실제 데이터를 기반해서  만든 가상의 사내 퇴사 데이터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ore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35</a:t>
            </a:r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특성과 </a:t>
            </a:r>
            <a:r>
              <a:rPr kumimoji="1" lang="en-US" altLang="ko-Kore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470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카디널리티로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Attrition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독립변수 구성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Attrition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Yes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비율은 약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15%</a:t>
            </a:r>
          </a:p>
          <a:p>
            <a:endParaRPr kumimoji="1" lang="en-US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missingno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라이브러리를 통해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1470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모두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없음을 확인</a:t>
            </a:r>
          </a:p>
        </p:txBody>
      </p:sp>
      <p:pic>
        <p:nvPicPr>
          <p:cNvPr id="52" name="Object 21">
            <a:extLst>
              <a:ext uri="{FF2B5EF4-FFF2-40B4-BE49-F238E27FC236}">
                <a16:creationId xmlns:a16="http://schemas.microsoft.com/office/drawing/2014/main" id="{73B9D970-3005-E752-9EFE-405807E71D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4720" y="913453"/>
            <a:ext cx="4473924" cy="634930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BFE490EA-4C33-95D1-FFAA-979AEA4916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4721" y="7262758"/>
            <a:ext cx="4473924" cy="21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1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155391"/>
            <a:ext cx="7945208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검정 기반으로 연속형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DistanceFromHome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기준으로 이산형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FarFromHome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7F55AD-C1E9-0ED8-DE64-C460E0FA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86" y="4336964"/>
            <a:ext cx="8879828" cy="8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스크린샷, 직사각형, 그래프, 도표이(가) 표시된 사진&#10;&#10;자동 생성된 설명">
            <a:extLst>
              <a:ext uri="{FF2B5EF4-FFF2-40B4-BE49-F238E27FC236}">
                <a16:creationId xmlns:a16="http://schemas.microsoft.com/office/drawing/2014/main" id="{265D91C9-CF0C-9EB5-C316-62980E3D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03" y="5402169"/>
            <a:ext cx="6120000" cy="3182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83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6AEA42A-A3DE-2266-4773-FCEA0CDF3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49" y="4378467"/>
            <a:ext cx="8879828" cy="8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76CB2A-BF9A-0119-36B3-744F6D7B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2" y="5564666"/>
            <a:ext cx="6120000" cy="286803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F72B1F9-595B-342B-6D34-B70976CE8497}"/>
              </a:ext>
            </a:extLst>
          </p:cNvPr>
          <p:cNvSpPr txBox="1"/>
          <p:nvPr/>
        </p:nvSpPr>
        <p:spPr>
          <a:xfrm>
            <a:off x="1828798" y="2155391"/>
            <a:ext cx="8755217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검정 기반으로 연속형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MonthlyIncome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중앙값을 기준으로 이산형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LowMonthlyIncome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721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614BD-389E-9D80-D6A3-62A494B9C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80" y="4344189"/>
            <a:ext cx="9705000" cy="7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2EFD41-E675-AB93-8D31-76738504C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4" y="5436323"/>
            <a:ext cx="6223831" cy="324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56209FAA-8175-2DFA-2C12-C85F53F6C4BF}"/>
              </a:ext>
            </a:extLst>
          </p:cNvPr>
          <p:cNvSpPr txBox="1"/>
          <p:nvPr/>
        </p:nvSpPr>
        <p:spPr>
          <a:xfrm>
            <a:off x="1828798" y="2155391"/>
            <a:ext cx="8755217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검정 기반으로 연속형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TotalWorkingYears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년을 기준으로 이산형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LowWorkingYears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885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D3FE9B1-F43C-53EF-CEB7-BD967636180B}"/>
              </a:ext>
            </a:extLst>
          </p:cNvPr>
          <p:cNvSpPr txBox="1"/>
          <p:nvPr/>
        </p:nvSpPr>
        <p:spPr>
          <a:xfrm>
            <a:off x="1828799" y="2313566"/>
            <a:ext cx="10825240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만족도를 나타내는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Satisfaction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특성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개를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TotalSatisfaction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병합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26C399-1642-4A55-1D2A-A587323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21196"/>
            <a:ext cx="9982200" cy="115604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4BBEA-1C1F-8047-53DD-36ACCB7EA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36323"/>
            <a:ext cx="4632325" cy="3228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982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7200" dirty="0" err="1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머신러닝을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데이터 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 변수인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Attrition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 변수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레이블 인코더 실행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 인코더는 범주형 변수를 모두 서수형으로 변환해줌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양성 및 음성 클래스의 비율을 유지하여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train/test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B1983B-6A42-4AB8-6653-9EA56591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019" y="3586576"/>
            <a:ext cx="6406120" cy="311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77F89A-6AC8-6452-6081-6CF544A20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019" y="6907994"/>
            <a:ext cx="6406120" cy="833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051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878965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59519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 샘플링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583916" y="3703484"/>
            <a:ext cx="75600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 샘플링은 자체 데이터 수가 부족하다고 여겨질 때 낮은 비율을 차지하는 데이터를 늘리는 기법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방법 중 최근접 이웃을 이용하는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SMOTE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기법 사용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데이터 셋에는 적용해서 안된다는 주의점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BD99B-6693-F5F5-32D9-BC0FBED7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63" y="1586424"/>
            <a:ext cx="5360273" cy="332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꽃이(가) 표시된 사진&#10;&#10;자동 생성된 설명">
            <a:extLst>
              <a:ext uri="{FF2B5EF4-FFF2-40B4-BE49-F238E27FC236}">
                <a16:creationId xmlns:a16="http://schemas.microsoft.com/office/drawing/2014/main" id="{D3635A28-BBC3-B983-86D4-59114CA8E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805" y="4907092"/>
            <a:ext cx="6886390" cy="224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127899-664B-6D0A-3D56-6C5D2A3DE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805" y="7162149"/>
            <a:ext cx="6886390" cy="1102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846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 샘플링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 회귀에서 오버 샘플링 사용한 모델의 점수는 오히려 낮아짐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모델에서는 점수가 비슷하거나 낮아짐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 크게 의미 없는 것으로 판단해 오버 샘플링을 진행하지 않기로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53FDB-E027-CE05-02D0-02492844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26" y="2249820"/>
            <a:ext cx="7540747" cy="578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24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측정을 위한 함수 작성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70120-3037-9AE9-0646-06A9EE861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04" y="5108733"/>
            <a:ext cx="7052531" cy="196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BB799B-6556-EB8F-D569-768B8C69D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111" y="3521875"/>
            <a:ext cx="5587607" cy="5131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18538-2C99-3E82-5183-9955F9CEB69C}"/>
              </a:ext>
            </a:extLst>
          </p:cNvPr>
          <p:cNvSpPr txBox="1"/>
          <p:nvPr/>
        </p:nvSpPr>
        <p:spPr>
          <a:xfrm>
            <a:off x="3383937" y="8925546"/>
            <a:ext cx="55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평가지표 출력 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15325-E5B0-3F51-1831-44EB94F50936}"/>
              </a:ext>
            </a:extLst>
          </p:cNvPr>
          <p:cNvSpPr txBox="1"/>
          <p:nvPr/>
        </p:nvSpPr>
        <p:spPr>
          <a:xfrm>
            <a:off x="9533759" y="8925545"/>
            <a:ext cx="600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Curve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함수</a:t>
            </a:r>
          </a:p>
        </p:txBody>
      </p:sp>
    </p:spTree>
    <p:extLst>
      <p:ext uri="{BB962C8B-B14F-4D97-AF65-F5344CB8AC3E}">
        <p14:creationId xmlns:p14="http://schemas.microsoft.com/office/powerpoint/2010/main" val="2677056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하이퍼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파라미터 튜닝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도메인에 대한 사전지식이 부족하다고 판단해 튜닝 기법으로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조정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서치를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사용해서 파라미터 튜닝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 서치보다 좋은 시간 대비 성능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F68F52-C214-4E32-D56E-4D69AA9D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361" y="1915681"/>
            <a:ext cx="6219277" cy="6455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28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altLang="ko-KR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345889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의사결정나무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Accuracy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높지만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평가지표가 높지 않음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curve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훈련점수와 검증 점수 거의 비슷하기 때문에 과대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과소 적합이 발생하지 않음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결정계수가 높음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영향력이 강함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MaritalStatus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LowMonthlyIncome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LowWarkingYears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Age_cut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4D7DA-08D3-3B87-469B-E9CF198A3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72" y="1543460"/>
            <a:ext cx="8298656" cy="575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A42696-A84C-FD06-8EF9-21E0DACC4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72" y="7294878"/>
            <a:ext cx="8298656" cy="1384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535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의사결정나무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Accuracy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높지만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평가지표가 높지 않음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curve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훈련점수와 검증 점수 거의 비슷하기 때문에 과대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과소 적합이 발생하지 않음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결정계수가 높음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영향력이 강함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MaritalStatus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LowMonthlyIncome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LowWarkingYears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Age_cut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685FD0-A94D-359B-6C74-46051E665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97" y="3163478"/>
            <a:ext cx="8254962" cy="259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A8502-1B8F-071B-686B-A440FCF1A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101" y="5763196"/>
            <a:ext cx="8254358" cy="2768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11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 포레스트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포레스트는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무작위로 추출된 데이터로 의사결정나무를 여러 번 작성하기 때문에 도식화가 어려움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Curve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과적합된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양상을 보임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결정계수가 여전히 높으나 의사결정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나무에서보다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낮아짐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DailyRate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TotalSatisfaction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MonthlyRate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DistanceFromHome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13093-0D76-5ADF-C852-03AAA48A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637" y="8254658"/>
            <a:ext cx="7762724" cy="159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E0ACE-0043-E003-822A-734A4B012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637" y="283446"/>
            <a:ext cx="7762724" cy="538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474E38-91BE-0686-75FB-7D12FC3FE0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638" y="5663958"/>
            <a:ext cx="7762724" cy="2590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98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훈련점수와 검증점수가 점점 수렴하며 좋은 성능을 보임</a:t>
            </a: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모델들과 다르게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LowMonthlyIncome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특성이  가장 높은 중요도 가짐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가장 높았던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번째에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순위함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LowMonthlyIncome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LowWorkingYears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StockOptionLevel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YearsWithCurrManager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485408-C110-DA06-B71C-750FF3C6E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515" y="276535"/>
            <a:ext cx="7757845" cy="538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4818F9-5083-2020-35E6-4E42326596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93" y="5658907"/>
            <a:ext cx="7757844" cy="259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811F06-CDC8-93E6-5524-2C4395563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93" y="8257625"/>
            <a:ext cx="7757844" cy="1048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672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LightGBM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마찬가지로 훈련점수와 검증점수가 점점 수렴하며 좋은 성능을 보임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TotalSatisfacation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JobLevel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StockOptionLevel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NumCompaniesWorked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393F1-CDA3-38B9-8657-462A4169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38" y="8276195"/>
            <a:ext cx="7779599" cy="144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7594F2-952D-317B-351B-03953EC78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65" y="263463"/>
            <a:ext cx="7778072" cy="5395443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4DD1E-9121-9122-5E20-AB16424F4A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63" y="5658905"/>
            <a:ext cx="7779600" cy="2617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7789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로지스틱 회귀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훈련점수와 검증점수가 점점 수렴하며 좋은 성능을 보임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중요도는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OverTime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LowWorkingYears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LowMonthlyIncome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PerformanceRating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Gender 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1C7684-8B8D-6FB0-0F59-9E40C89E21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93" y="281778"/>
            <a:ext cx="7757844" cy="537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7DFF20-3B36-1D57-70D1-F8A254229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93" y="5658907"/>
            <a:ext cx="7757844" cy="4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AE47D5-DF4F-EE80-CF2F-59DFAFBCC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043" y="7214069"/>
            <a:ext cx="4392466" cy="1799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67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모델별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특성 중요도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511F5A9A-81DF-F968-5D4B-3266B489412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30F33C9-2FF9-1057-B005-CC75B7DA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6066"/>
              </p:ext>
            </p:extLst>
          </p:nvPr>
        </p:nvGraphicFramePr>
        <p:xfrm>
          <a:off x="1943920" y="3850640"/>
          <a:ext cx="15215829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62929">
                  <a:extLst>
                    <a:ext uri="{9D8B030D-6E8A-4147-A177-3AD203B41FA5}">
                      <a16:colId xmlns:a16="http://schemas.microsoft.com/office/drawing/2014/main" val="3416351551"/>
                    </a:ext>
                  </a:extLst>
                </a:gridCol>
                <a:gridCol w="2710580">
                  <a:extLst>
                    <a:ext uri="{9D8B030D-6E8A-4147-A177-3AD203B41FA5}">
                      <a16:colId xmlns:a16="http://schemas.microsoft.com/office/drawing/2014/main" val="3134934894"/>
                    </a:ext>
                  </a:extLst>
                </a:gridCol>
                <a:gridCol w="2710580">
                  <a:extLst>
                    <a:ext uri="{9D8B030D-6E8A-4147-A177-3AD203B41FA5}">
                      <a16:colId xmlns:a16="http://schemas.microsoft.com/office/drawing/2014/main" val="4102740234"/>
                    </a:ext>
                  </a:extLst>
                </a:gridCol>
                <a:gridCol w="2710580">
                  <a:extLst>
                    <a:ext uri="{9D8B030D-6E8A-4147-A177-3AD203B41FA5}">
                      <a16:colId xmlns:a16="http://schemas.microsoft.com/office/drawing/2014/main" val="4073869882"/>
                    </a:ext>
                  </a:extLst>
                </a:gridCol>
                <a:gridCol w="2710580">
                  <a:extLst>
                    <a:ext uri="{9D8B030D-6E8A-4147-A177-3AD203B41FA5}">
                      <a16:colId xmlns:a16="http://schemas.microsoft.com/office/drawing/2014/main" val="3409395274"/>
                    </a:ext>
                  </a:extLst>
                </a:gridCol>
                <a:gridCol w="2710580">
                  <a:extLst>
                    <a:ext uri="{9D8B030D-6E8A-4147-A177-3AD203B41FA5}">
                      <a16:colId xmlns:a16="http://schemas.microsoft.com/office/drawing/2014/main" val="12668993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특성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706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9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의사결정나무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5672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OverTime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MaritalStatus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LowMonthlyIncome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LowWarkingYears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Age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랜덤포레스트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5672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OverTime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DailyRate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TotalSatisfaction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MonthlyRate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DistanceFromHome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098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XGBoost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5672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LowMonthlyIncome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LowWorkingYears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OverTime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StockOptionLevel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YearsWithCurrManager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5672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OverTime</a:t>
                      </a:r>
                      <a:r>
                        <a:rPr lang="en-US" altLang="ko-Kore-KR" sz="18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TotalSatisfacation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JobLevel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StockOptionLevel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NumCompaniesWorked</a:t>
                      </a:r>
                      <a:endParaRPr lang="ko-Kore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73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로지스틱 회귀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  <a:alpha val="5672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OverTime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LowWorkingYears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LowMonthlyIncome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PerformanceRating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Gender</a:t>
                      </a:r>
                      <a:endParaRPr lang="ko-Kore-KR" altLang="ko-Kore-KR" sz="180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3746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82D412-B838-A7B0-BB9F-9788D193AC93}"/>
              </a:ext>
            </a:extLst>
          </p:cNvPr>
          <p:cNvSpPr txBox="1"/>
          <p:nvPr/>
        </p:nvSpPr>
        <p:spPr>
          <a:xfrm>
            <a:off x="3962400" y="6712227"/>
            <a:ext cx="10122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>
                <a:latin typeface="NanumGothic" pitchFamily="2" charset="-127"/>
                <a:ea typeface="NanumGothic" pitchFamily="2" charset="-127"/>
              </a:rPr>
              <a:t>OverTime</a:t>
            </a:r>
            <a:r>
              <a:rPr kumimoji="1" lang="en-US" altLang="ko-Kore-KR" sz="2000" b="1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즉 야근의 여부가 퇴사에 가장 큰 영향을 미치는 것으로 예상</a:t>
            </a:r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그 외에도 다양한 요소가 존재</a:t>
            </a:r>
            <a:r>
              <a:rPr kumimoji="1" lang="en-US" altLang="ko-Kore-KR" sz="2000" b="1" dirty="0">
                <a:latin typeface="NanumGothic" pitchFamily="2" charset="-127"/>
                <a:ea typeface="NanumGothic" pitchFamily="2" charset="-127"/>
              </a:rPr>
              <a:t>,</a:t>
            </a:r>
          </a:p>
          <a:p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간혹 </a:t>
            </a:r>
            <a:r>
              <a:rPr kumimoji="1" lang="en-US" altLang="ko-Kore-KR" sz="2000" b="1" dirty="0" err="1">
                <a:latin typeface="NanumGothic" pitchFamily="2" charset="-127"/>
                <a:ea typeface="NanumGothic" pitchFamily="2" charset="-127"/>
              </a:rPr>
              <a:t>TotalSatisfaction</a:t>
            </a:r>
            <a:r>
              <a:rPr kumimoji="1" lang="en-US" altLang="ko-Kore-KR" sz="2000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특성이 순위권에 있는것을 확인 가능</a:t>
            </a:r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순위권에 있는 특성들이 </a:t>
            </a:r>
            <a:r>
              <a:rPr kumimoji="1" lang="en-US" altLang="ko-Kore-KR" sz="2000" b="1" dirty="0" err="1">
                <a:latin typeface="NanumGothic" pitchFamily="2" charset="-127"/>
                <a:ea typeface="NanumGothic" pitchFamily="2" charset="-127"/>
              </a:rPr>
              <a:t>TotalSatisfaction</a:t>
            </a:r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에 영향을 줄 수 있다 생각</a:t>
            </a:r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다른 특성들이 </a:t>
            </a:r>
            <a:r>
              <a:rPr kumimoji="1" lang="en-US" altLang="ko-Kore-KR" sz="2000" b="1" dirty="0" err="1">
                <a:latin typeface="NanumGothic" pitchFamily="2" charset="-127"/>
                <a:ea typeface="NanumGothic" pitchFamily="2" charset="-127"/>
              </a:rPr>
              <a:t>TotalSatisfaction</a:t>
            </a:r>
            <a:r>
              <a:rPr kumimoji="1" lang="ko-Kore-KR" altLang="en-US" sz="2000" b="1" dirty="0">
                <a:latin typeface="NanumGothic" pitchFamily="2" charset="-127"/>
                <a:ea typeface="NanumGothic" pitchFamily="2" charset="-127"/>
              </a:rPr>
              <a:t>과 관련이 있는지 파악하기 위해 피어슨 상관계수 및 회귀 모델 사용 </a:t>
            </a:r>
            <a:r>
              <a:rPr kumimoji="1" lang="en-US" altLang="ko-Kore-KR" sz="2000" b="1">
                <a:latin typeface="NanumGothic" pitchFamily="2" charset="-127"/>
                <a:ea typeface="NanumGothic" pitchFamily="2" charset="-127"/>
              </a:rPr>
              <a:t>-</a:t>
            </a:r>
            <a:r>
              <a:rPr kumimoji="1" lang="en-US" altLang="ko-KR" sz="2000" b="1">
                <a:latin typeface="NanumGothic" pitchFamily="2" charset="-127"/>
                <a:ea typeface="NanumGothic" pitchFamily="2" charset="-127"/>
              </a:rPr>
              <a:t>&gt; </a:t>
            </a:r>
            <a:r>
              <a:rPr kumimoji="1" lang="ko-KR" altLang="en-US" sz="2000" b="1">
                <a:latin typeface="NanumGothic" pitchFamily="2" charset="-127"/>
                <a:ea typeface="NanumGothic" pitchFamily="2" charset="-127"/>
              </a:rPr>
              <a:t>유의미한 </a:t>
            </a:r>
            <a:r>
              <a:rPr kumimoji="1" lang="ko-KR" altLang="en-US" sz="2000" b="1" dirty="0">
                <a:latin typeface="NanumGothic" pitchFamily="2" charset="-127"/>
                <a:ea typeface="NanumGothic" pitchFamily="2" charset="-127"/>
              </a:rPr>
              <a:t>값을 얻어내지 못함</a:t>
            </a:r>
            <a:endParaRPr kumimoji="1" lang="en-US" altLang="ko-Kore-KR" sz="2000" b="1" dirty="0"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33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2808415" h="3479800">
                <a:moveTo>
                  <a:pt x="0" y="0"/>
                </a:moveTo>
                <a:lnTo>
                  <a:pt x="2808415" y="0"/>
                </a:lnTo>
                <a:lnTo>
                  <a:pt x="2808415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</a:blip>
          <a:srcRect l="13049" r="33146"/>
          <a:stretch>
            <a:fillRect/>
          </a:stretch>
        </p:blipFill>
        <p:spPr>
          <a:xfrm>
            <a:off x="-1" y="103444"/>
            <a:ext cx="9144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4775" y="4592067"/>
            <a:ext cx="625444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sz="72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7999" y="4856306"/>
            <a:ext cx="648608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8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 Employee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48499" y="8203534"/>
            <a:ext cx="2246998" cy="1197838"/>
            <a:chOff x="0" y="0"/>
            <a:chExt cx="2995998" cy="1597117"/>
          </a:xfrm>
        </p:grpSpPr>
        <p:sp>
          <p:nvSpPr>
            <p:cNvPr id="17" name="TextBox 17"/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2023-1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54668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399" y="720908"/>
            <a:ext cx="1407966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9A55358-EF88-0B38-DA71-3F958E3DD14C}"/>
              </a:ext>
            </a:extLst>
          </p:cNvPr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3C1DEAE-EC90-F3D9-F7BE-C21BA7398E9A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6DA55-30E7-946D-CB14-4B2300DBBA30}"/>
              </a:ext>
            </a:extLst>
          </p:cNvPr>
          <p:cNvSpPr txBox="1"/>
          <p:nvPr/>
        </p:nvSpPr>
        <p:spPr>
          <a:xfrm>
            <a:off x="1436254" y="7750210"/>
            <a:ext cx="15415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로지스틱 회귀를 통해 퇴사 위험성도 평가하려 했으나 역량이 미치지 못해 아쉬웠음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35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특성은 충분했으나 오히려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1470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행이 모자라다고 느껴 규모가 더 큰 데이터를 선택했으면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어땠을까라는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아쉬움 또한 남음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EA895A-3D37-E4E8-3206-24BFE054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9" y="3397765"/>
            <a:ext cx="5340401" cy="39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E42FDF-3727-6ECF-5E11-828AFB69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397765"/>
            <a:ext cx="2542734" cy="3984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AC14CA-91B1-89EB-C0A0-076EF4415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734" y="3393223"/>
            <a:ext cx="3951968" cy="398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302941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399" y="720908"/>
            <a:ext cx="1407966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3B9B0B4-8617-2867-238D-5654D758ECC4}"/>
              </a:ext>
            </a:extLst>
          </p:cNvPr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의의</a:t>
            </a:r>
            <a:endParaRPr lang="en-US" altLang="ko-KR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EF4DC70-1BC3-5CCD-FE5F-992C0CA9E6BF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05B51-7024-2EFF-E138-87643F1D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214" y="3289079"/>
            <a:ext cx="3014086" cy="3830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E1B07B-88F5-1DC3-2B37-4110BD91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48" y="3289079"/>
            <a:ext cx="4045801" cy="383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05A6C-AB68-DB0C-B6EB-513EA1838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763" y="3289079"/>
            <a:ext cx="3728451" cy="3830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576288-2451-6920-CA5E-4A76F222E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231" y="3289079"/>
            <a:ext cx="4787532" cy="3830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436D17-5A1C-640F-BAAE-5DDFCF935EC0}"/>
              </a:ext>
            </a:extLst>
          </p:cNvPr>
          <p:cNvSpPr txBox="1"/>
          <p:nvPr/>
        </p:nvSpPr>
        <p:spPr>
          <a:xfrm>
            <a:off x="4342081" y="7579480"/>
            <a:ext cx="89419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 상에서도 </a:t>
            </a:r>
            <a:r>
              <a:rPr kumimoji="1"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저연차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젊은 나이의 이직율이 높은 편</a:t>
            </a:r>
            <a:endParaRPr kumimoji="1"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kumimoji="1"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이후 급격히 확산되는 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조용한 퇴사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문화에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기업의 인재관리 대응에 도움이 되고 이직을 고민하는 사람들에게 자신의 회사에 대한 지표로 도움을 줄 수 있음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0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가설 설정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직관적인 데이터 분석을 위해 </a:t>
            </a: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 지식을 기반으로 기초적인 가설을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A0565-C01A-A4C2-2072-FB451002EE1E}"/>
              </a:ext>
            </a:extLst>
          </p:cNvPr>
          <p:cNvSpPr txBox="1"/>
          <p:nvPr/>
        </p:nvSpPr>
        <p:spPr>
          <a:xfrm>
            <a:off x="9864008" y="3535390"/>
            <a:ext cx="8423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회사가 집에서 멀수록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월급이 적을수록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워라벨이 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나쁘</a:t>
            </a:r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근무부서에 따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</a:t>
            </a:r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퇴사율이 다를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ore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✓ 초기 </a:t>
            </a:r>
            <a:r>
              <a:rPr kumimoji="1"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경력자들의 퇴사율이 높을 것이다</a:t>
            </a:r>
            <a:endParaRPr kumimoji="1" lang="en-US" altLang="ko-Kore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387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88980" y="7466314"/>
            <a:ext cx="351004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ea typeface="Gothic A1 Bold"/>
              </a:rPr>
              <a:t>데이터베이스 </a:t>
            </a:r>
            <a:r>
              <a:rPr lang="en-US" altLang="ko-KR" sz="3200" dirty="0">
                <a:solidFill>
                  <a:schemeClr val="accent1">
                    <a:lumMod val="40000"/>
                    <a:lumOff val="60000"/>
                  </a:schemeClr>
                </a:solidFill>
                <a:ea typeface="Gothic A1 Bold"/>
              </a:rPr>
              <a:t>6</a:t>
            </a:r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ea typeface="Gothic A1 Bold"/>
              </a:rPr>
              <a:t>조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ea typeface="Gothic A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48955" y="3684615"/>
            <a:ext cx="819009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sz="12000" dirty="0">
              <a:solidFill>
                <a:schemeClr val="accent1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44395" y="5814209"/>
            <a:ext cx="499921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6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발표를 마치고 질문을 받겠습니다</a:t>
            </a:r>
            <a:endParaRPr lang="en-US" sz="26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313912" y="6823348"/>
            <a:ext cx="1594538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A291FE92-DAD7-038E-ACE0-D04EC12BB505}"/>
              </a:ext>
            </a:extLst>
          </p:cNvPr>
          <p:cNvGrpSpPr/>
          <p:nvPr/>
        </p:nvGrpSpPr>
        <p:grpSpPr>
          <a:xfrm>
            <a:off x="8020501" y="2021095"/>
            <a:ext cx="2246998" cy="1197838"/>
            <a:chOff x="0" y="0"/>
            <a:chExt cx="2995998" cy="1597117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ADCAF94-AAC3-9F39-CE55-E92AB27D0AC7}"/>
                </a:ext>
              </a:extLst>
            </p:cNvPr>
            <p:cNvSpPr txBox="1"/>
            <p:nvPr/>
          </p:nvSpPr>
          <p:spPr>
            <a:xfrm>
              <a:off x="37877" y="1423224"/>
              <a:ext cx="2920241" cy="17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"/>
                </a:lnSpc>
              </a:pPr>
              <a:r>
                <a:rPr 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2023</a:t>
              </a:r>
              <a:r>
                <a:rPr lang="ko-KR" alt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</a:t>
              </a:r>
              <a:r>
                <a:rPr lang="en-US" altLang="ko-KR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800" spc="304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학기</a:t>
              </a:r>
              <a:endParaRPr lang="en-US" sz="800" spc="304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35F84A-B3D2-4D92-EF11-69350943F9E0}"/>
                </a:ext>
              </a:extLst>
            </p:cNvPr>
            <p:cNvSpPr txBox="1"/>
            <p:nvPr/>
          </p:nvSpPr>
          <p:spPr>
            <a:xfrm>
              <a:off x="0" y="630959"/>
              <a:ext cx="2995998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8"/>
                </a:lnSpc>
              </a:pPr>
              <a:r>
                <a:rPr lang="en-US" sz="1800" spc="215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 ANALYSIS</a:t>
              </a: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006977-33B8-EF05-26B9-75947B0FDE47}"/>
                </a:ext>
              </a:extLst>
            </p:cNvPr>
            <p:cNvSpPr/>
            <p:nvPr/>
          </p:nvSpPr>
          <p:spPr>
            <a:xfrm rot="5400000">
              <a:off x="1222399" y="0"/>
              <a:ext cx="551200" cy="551200"/>
            </a:xfrm>
            <a:custGeom>
              <a:avLst/>
              <a:gdLst/>
              <a:ahLst/>
              <a:cxnLst/>
              <a:rect l="l" t="t" r="r" b="b"/>
              <a:pathLst>
                <a:path w="551200" h="551200">
                  <a:moveTo>
                    <a:pt x="0" y="0"/>
                  </a:moveTo>
                  <a:lnTo>
                    <a:pt x="551200" y="0"/>
                  </a:lnTo>
                  <a:lnTo>
                    <a:pt x="551200" y="551200"/>
                  </a:lnTo>
                  <a:lnTo>
                    <a:pt x="0" y="55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데이터 분류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정수형 변수 </a:t>
            </a:r>
            <a:r>
              <a:rPr kumimoji="1"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고유값이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이하이면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형으로 인식</a:t>
            </a:r>
          </a:p>
          <a:p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연속형 데이터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범주형 데이터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5F2D672B-CC77-00A9-C993-6D834BAD8A16}"/>
              </a:ext>
            </a:extLst>
          </p:cNvPr>
          <p:cNvGrpSpPr/>
          <p:nvPr/>
        </p:nvGrpSpPr>
        <p:grpSpPr>
          <a:xfrm>
            <a:off x="10781308" y="3769170"/>
            <a:ext cx="2782047" cy="4597835"/>
            <a:chOff x="1691302" y="1900910"/>
            <a:chExt cx="2782047" cy="4597835"/>
          </a:xfrm>
        </p:grpSpPr>
        <p:pic>
          <p:nvPicPr>
            <p:cNvPr id="3" name="Object 9">
              <a:extLst>
                <a:ext uri="{FF2B5EF4-FFF2-40B4-BE49-F238E27FC236}">
                  <a16:creationId xmlns:a16="http://schemas.microsoft.com/office/drawing/2014/main" id="{23B57C1E-28E3-E9ED-ADE2-7559A716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302" y="1900910"/>
              <a:ext cx="2782047" cy="4597835"/>
            </a:xfrm>
            <a:prstGeom prst="rect">
              <a:avLst/>
            </a:prstGeom>
          </p:spPr>
        </p:pic>
      </p:grp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37F93FE8-E54C-BFAD-5BEA-2833BEED4D6D}"/>
              </a:ext>
            </a:extLst>
          </p:cNvPr>
          <p:cNvGrpSpPr/>
          <p:nvPr/>
        </p:nvGrpSpPr>
        <p:grpSpPr>
          <a:xfrm>
            <a:off x="14804786" y="3769049"/>
            <a:ext cx="2782047" cy="4597835"/>
            <a:chOff x="6219266" y="1900910"/>
            <a:chExt cx="2782047" cy="4597835"/>
          </a:xfrm>
        </p:grpSpPr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2F96905-31AD-327C-D22C-0F40AB474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9266" y="1900910"/>
              <a:ext cx="2782047" cy="4597835"/>
            </a:xfrm>
            <a:prstGeom prst="rect">
              <a:avLst/>
            </a:prstGeom>
          </p:spPr>
        </p:pic>
      </p:grpSp>
      <p:sp>
        <p:nvSpPr>
          <p:cNvPr id="10" name="오른쪽 화살표[R] 13">
            <a:extLst>
              <a:ext uri="{FF2B5EF4-FFF2-40B4-BE49-F238E27FC236}">
                <a16:creationId xmlns:a16="http://schemas.microsoft.com/office/drawing/2014/main" id="{21F3DC8A-959F-0B73-6221-EFF3EA23A708}"/>
              </a:ext>
            </a:extLst>
          </p:cNvPr>
          <p:cNvSpPr/>
          <p:nvPr/>
        </p:nvSpPr>
        <p:spPr>
          <a:xfrm>
            <a:off x="13854552" y="5814162"/>
            <a:ext cx="659037" cy="50761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396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4">
            <a:extLst>
              <a:ext uri="{FF2B5EF4-FFF2-40B4-BE49-F238E27FC236}">
                <a16:creationId xmlns:a16="http://schemas.microsoft.com/office/drawing/2014/main" id="{48C4117B-FD0F-DE80-843F-37573092926B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id="4" name="AutoShape 4"/>
          <p:cNvSpPr/>
          <p:nvPr/>
        </p:nvSpPr>
        <p:spPr>
          <a:xfrm>
            <a:off x="1752600" y="3163478"/>
            <a:ext cx="6407944" cy="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2313566"/>
            <a:ext cx="6407944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A81593-15C9-89DD-F9FC-B48345F5A422}"/>
              </a:ext>
            </a:extLst>
          </p:cNvPr>
          <p:cNvSpPr txBox="1"/>
          <p:nvPr/>
        </p:nvSpPr>
        <p:spPr>
          <a:xfrm>
            <a:off x="1752600" y="3703484"/>
            <a:ext cx="739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개만 가지는 특성을 삭제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EmployeeCount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StandardHours</a:t>
            </a:r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모두 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unique</a:t>
            </a:r>
            <a:r>
              <a:rPr kumimoji="1"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특성은 존치할 것인가</a:t>
            </a:r>
            <a:r>
              <a:rPr kumimoji="1"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EmployeeNumber</a:t>
            </a:r>
            <a:endParaRPr kumimoji="1"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26ECAA6-F7B1-EEEA-740E-A5039321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2"/>
          <a:stretch/>
        </p:blipFill>
        <p:spPr>
          <a:xfrm>
            <a:off x="11934031" y="1823774"/>
            <a:ext cx="4007170" cy="1738560"/>
          </a:xfrm>
          <a:prstGeom prst="rect">
            <a:avLst/>
          </a:prstGeom>
        </p:spPr>
      </p:pic>
      <p:pic>
        <p:nvPicPr>
          <p:cNvPr id="11" name="그림 10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910DDB10-387F-BB5A-E2C3-5BD8137944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52"/>
          <a:stretch/>
        </p:blipFill>
        <p:spPr>
          <a:xfrm>
            <a:off x="12656987" y="3822710"/>
            <a:ext cx="2561259" cy="61241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BD346A-F5C0-AF26-DF7D-84D3FC8422F6}"/>
              </a:ext>
            </a:extLst>
          </p:cNvPr>
          <p:cNvSpPr/>
          <p:nvPr/>
        </p:nvSpPr>
        <p:spPr>
          <a:xfrm>
            <a:off x="12656987" y="4973715"/>
            <a:ext cx="2561259" cy="16502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DB6938-84B9-FBFB-18EE-7910825D41D7}"/>
              </a:ext>
            </a:extLst>
          </p:cNvPr>
          <p:cNvSpPr/>
          <p:nvPr/>
        </p:nvSpPr>
        <p:spPr>
          <a:xfrm>
            <a:off x="12656987" y="7080660"/>
            <a:ext cx="2561259" cy="16502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1C7617-1DBF-3A32-048E-B57B36F4DD59}"/>
              </a:ext>
            </a:extLst>
          </p:cNvPr>
          <p:cNvSpPr/>
          <p:nvPr/>
        </p:nvSpPr>
        <p:spPr>
          <a:xfrm>
            <a:off x="12656987" y="5316602"/>
            <a:ext cx="2561259" cy="16502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4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4">
            <a:extLst>
              <a:ext uri="{FF2B5EF4-FFF2-40B4-BE49-F238E27FC236}">
                <a16:creationId xmlns:a16="http://schemas.microsoft.com/office/drawing/2014/main" id="{B6CBC5A9-43E1-F767-4574-45A16BB50415}"/>
              </a:ext>
            </a:extLst>
          </p:cNvPr>
          <p:cNvSpPr/>
          <p:nvPr/>
        </p:nvSpPr>
        <p:spPr>
          <a:xfrm>
            <a:off x="0" y="-232885"/>
            <a:ext cx="18777365" cy="10589941"/>
          </a:xfrm>
          <a:prstGeom prst="rect">
            <a:avLst/>
          </a:prstGeom>
          <a:solidFill>
            <a:srgbClr val="EFF4F4"/>
          </a:solid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14400" y="720908"/>
            <a:ext cx="640794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altLang="ko-KR" sz="7200" dirty="0">
                <a:solidFill>
                  <a:srgbClr val="00949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EDA</a:t>
            </a:r>
            <a:endParaRPr lang="en-US" sz="7200" dirty="0">
              <a:solidFill>
                <a:srgbClr val="00949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799" y="2313566"/>
            <a:ext cx="9925229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연속형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799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EmployeeNumber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 결과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직원 </a:t>
            </a:r>
            <a:r>
              <a:rPr lang="en-US" altLang="ko-KR" sz="2799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lang="en-US" sz="27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도표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AB6436AD-520C-6C64-F370-937A27139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15" y="3768397"/>
            <a:ext cx="10607048" cy="478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CBB39-961A-AEB0-BAC7-0EF21FF06FE9}"/>
              </a:ext>
            </a:extLst>
          </p:cNvPr>
          <p:cNvSpPr txBox="1"/>
          <p:nvPr/>
        </p:nvSpPr>
        <p:spPr>
          <a:xfrm>
            <a:off x="4342081" y="8912993"/>
            <a:ext cx="960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EmployeeNumber</a:t>
            </a:r>
            <a:r>
              <a:rPr kumimoji="1"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중반에 가까울 수록 퇴사하는 경향에 분포</a:t>
            </a:r>
            <a:endParaRPr kumimoji="1" lang="en-US" altLang="ko-Kore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E3C1116-9B2F-B7A3-4DAA-174CE1161B23}"/>
              </a:ext>
            </a:extLst>
          </p:cNvPr>
          <p:cNvSpPr/>
          <p:nvPr/>
        </p:nvSpPr>
        <p:spPr>
          <a:xfrm>
            <a:off x="1752600" y="3166642"/>
            <a:ext cx="15849600" cy="10"/>
          </a:xfrm>
          <a:prstGeom prst="line">
            <a:avLst/>
          </a:prstGeom>
          <a:ln w="12700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796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1862</Words>
  <Application>Microsoft Office PowerPoint</Application>
  <PresentationFormat>사용자 지정</PresentationFormat>
  <Paragraphs>457</Paragraphs>
  <Slides>60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Arial</vt:lpstr>
      <vt:lpstr>Cambria Math</vt:lpstr>
      <vt:lpstr>Calibri</vt:lpstr>
      <vt:lpstr>나눔스퀘어 Bold</vt:lpstr>
      <vt:lpstr>나눔고딕 ExtraBold</vt:lpstr>
      <vt:lpstr>나눔고딕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흰색 및 청록색 소박한 추상적인 패턴 재무 보고서 금융 프레젠테이션</dc:title>
  <cp:lastModifiedBy>현준서</cp:lastModifiedBy>
  <cp:revision>361</cp:revision>
  <dcterms:created xsi:type="dcterms:W3CDTF">2006-08-16T00:00:00Z</dcterms:created>
  <dcterms:modified xsi:type="dcterms:W3CDTF">2023-06-04T15:33:31Z</dcterms:modified>
  <dc:identifier>DAFkrsG8JHM</dc:identifier>
</cp:coreProperties>
</file>